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55" r:id="rId2"/>
    <p:sldId id="356" r:id="rId3"/>
    <p:sldId id="357" r:id="rId4"/>
    <p:sldId id="360" r:id="rId5"/>
    <p:sldId id="362" r:id="rId6"/>
    <p:sldId id="359" r:id="rId7"/>
    <p:sldId id="414" r:id="rId8"/>
    <p:sldId id="364" r:id="rId9"/>
    <p:sldId id="365" r:id="rId10"/>
    <p:sldId id="366" r:id="rId11"/>
    <p:sldId id="395" r:id="rId12"/>
    <p:sldId id="396" r:id="rId13"/>
    <p:sldId id="397" r:id="rId14"/>
    <p:sldId id="398" r:id="rId15"/>
    <p:sldId id="399" r:id="rId16"/>
    <p:sldId id="378" r:id="rId17"/>
    <p:sldId id="375" r:id="rId18"/>
    <p:sldId id="381" r:id="rId19"/>
    <p:sldId id="389" r:id="rId20"/>
    <p:sldId id="390" r:id="rId21"/>
    <p:sldId id="388" r:id="rId22"/>
    <p:sldId id="387" r:id="rId23"/>
    <p:sldId id="385" r:id="rId24"/>
    <p:sldId id="393" r:id="rId25"/>
    <p:sldId id="394" r:id="rId26"/>
    <p:sldId id="391" r:id="rId27"/>
    <p:sldId id="400" r:id="rId28"/>
    <p:sldId id="401" r:id="rId29"/>
    <p:sldId id="402" r:id="rId30"/>
    <p:sldId id="403" r:id="rId31"/>
    <p:sldId id="404" r:id="rId32"/>
    <p:sldId id="405" r:id="rId33"/>
    <p:sldId id="406" r:id="rId34"/>
    <p:sldId id="407" r:id="rId35"/>
    <p:sldId id="408" r:id="rId36"/>
    <p:sldId id="409" r:id="rId37"/>
    <p:sldId id="410" r:id="rId38"/>
    <p:sldId id="411" r:id="rId39"/>
    <p:sldId id="412" r:id="rId40"/>
    <p:sldId id="413" r:id="rId41"/>
    <p:sldId id="392" r:id="rId42"/>
    <p:sldId id="386" r:id="rId43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ple 2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89"/>
    <a:srgbClr val="003683"/>
    <a:srgbClr val="EF3E40"/>
    <a:srgbClr val="003F88"/>
    <a:srgbClr val="F03534"/>
    <a:srgbClr val="4478AB"/>
    <a:srgbClr val="ED3D3D"/>
    <a:srgbClr val="EE3F3E"/>
    <a:srgbClr val="FDCA02"/>
    <a:srgbClr val="003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07B7AD-EA7B-4225-9E67-815B2EB463CD}" v="2" dt="2020-04-01T17:16:22.9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725" y="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9" d="100"/>
          <a:sy n="59" d="100"/>
        </p:scale>
        <p:origin x="174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8833F3-6894-4446-9DD7-7BF5273401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F6AF53-87C6-44D6-8DF0-82D50DF3A3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3275-9D44-403D-A9EB-A3A69884D368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EFB75-7C7E-4071-8E1E-D75D344B1E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295B7-2BD5-4BB8-9CAC-58DBCA39BE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83D9E9-DEB7-4D51-A02F-CCFF7D723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C79F9-0E80-4B59-BFBF-922194FB6FE7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5012C-24FD-4033-9E4F-17EFABF705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4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080AC-C60D-4695-B305-1501005D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D6079-B8BA-462C-B4F8-F879949C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D9AAD-96F2-4C0C-A3CC-8F868506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09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342DD3-94F2-431A-BF2E-A4BEC5CD78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87852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E9BCB5A-9765-46B3-8024-522FDFBD4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70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C7395B-BA29-4C79-BEEB-EE53CCFC26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950C3E-4668-4901-9878-0DF46FD8E602}"/>
              </a:ext>
            </a:extLst>
          </p:cNvPr>
          <p:cNvSpPr txBox="1">
            <a:spLocks/>
          </p:cNvSpPr>
          <p:nvPr userDrawn="1"/>
        </p:nvSpPr>
        <p:spPr>
          <a:xfrm>
            <a:off x="8890000" y="65087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19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8D82-6440-427D-B2A3-40E4C2EDF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20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830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D2152-08A9-004F-BE32-52A9C6BDFCAD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1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5" r:id="rId3"/>
    <p:sldLayoutId id="2147483663" r:id="rId4"/>
    <p:sldLayoutId id="2147483650" r:id="rId5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ithub.com/StormsinBrewing/Real_Time_Social_Media_Mining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ystemsvalley.com/our-obsession-with-scrum-methodology/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953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8510-00DF-49AF-A983-EDDA35228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103695"/>
            <a:ext cx="10972800" cy="1673734"/>
          </a:xfrm>
        </p:spPr>
        <p:txBody>
          <a:bodyPr>
            <a:norm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37043-213B-43F0-8EB3-06682B008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80009"/>
            <a:ext cx="10972800" cy="479855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analysis is a very trending topic, a lot of work has been done in this sector in the past few years. Bo Pang and Lee pioneered this sector.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also referred to the research paper  “Large-Scale Machine Learning at Twitter”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machine learning tools integrated into Hadoop Clusters analysed by pig. They have used a knowledge-poor, data-driven approach.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2279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E5696-E98A-442C-8F61-BE0E72EB5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7039"/>
            <a:ext cx="10972800" cy="789019"/>
          </a:xfrm>
        </p:spPr>
        <p:txBody>
          <a:bodyPr/>
          <a:lstStyle/>
          <a:p>
            <a:r>
              <a:rPr lang="en-US" dirty="0"/>
              <a:t>Algorithm: Training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2A535-0B7B-4824-AE2A-BE34B67AA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814" y="1216059"/>
            <a:ext cx="10744986" cy="521490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Input:</a:t>
            </a:r>
            <a:r>
              <a:rPr lang="en-US" dirty="0"/>
              <a:t> The training reviews. </a:t>
            </a:r>
          </a:p>
          <a:p>
            <a:pPr marL="0" indent="0">
              <a:buNone/>
            </a:pPr>
            <a:r>
              <a:rPr lang="en-US" b="1" dirty="0"/>
              <a:t>Output:</a:t>
            </a:r>
            <a:r>
              <a:rPr lang="en-US" dirty="0"/>
              <a:t> Model. </a:t>
            </a:r>
          </a:p>
          <a:p>
            <a:pPr marL="0" indent="0">
              <a:buNone/>
            </a:pPr>
            <a:r>
              <a:rPr lang="en-US" dirty="0"/>
              <a:t>1. define function MAPPER(key, value) </a:t>
            </a:r>
          </a:p>
          <a:p>
            <a:pPr marL="0" indent="0">
              <a:buNone/>
            </a:pPr>
            <a:r>
              <a:rPr lang="en-US" dirty="0"/>
              <a:t>2. s = </a:t>
            </a:r>
            <a:r>
              <a:rPr lang="en-US" dirty="0" err="1"/>
              <a:t>parse_sentiment</a:t>
            </a:r>
            <a:r>
              <a:rPr lang="en-US" dirty="0"/>
              <a:t>(value) </a:t>
            </a:r>
          </a:p>
          <a:p>
            <a:pPr marL="0" indent="0">
              <a:buNone/>
            </a:pPr>
            <a:r>
              <a:rPr lang="en-US" dirty="0"/>
              <a:t>3. for all w belongs to d do </a:t>
            </a:r>
          </a:p>
          <a:p>
            <a:pPr marL="0" indent="0">
              <a:buNone/>
            </a:pPr>
            <a:r>
              <a:rPr lang="en-US" dirty="0"/>
              <a:t>4. emit(w, 1 : s) </a:t>
            </a:r>
          </a:p>
          <a:p>
            <a:pPr marL="0" indent="0">
              <a:buNone/>
            </a:pPr>
            <a:r>
              <a:rPr lang="en-US" dirty="0"/>
              <a:t>5. end for loop</a:t>
            </a:r>
          </a:p>
          <a:p>
            <a:pPr marL="0" indent="0">
              <a:buNone/>
            </a:pPr>
            <a:r>
              <a:rPr lang="en-US" dirty="0"/>
              <a:t>6. end Mapper() </a:t>
            </a:r>
          </a:p>
          <a:p>
            <a:pPr marL="0" indent="0">
              <a:buNone/>
            </a:pPr>
            <a:r>
              <a:rPr lang="en-US" dirty="0"/>
              <a:t>7. define function REDUCER(key, values) </a:t>
            </a:r>
          </a:p>
          <a:p>
            <a:pPr marL="0" indent="0">
              <a:buNone/>
            </a:pPr>
            <a:r>
              <a:rPr lang="en-US" dirty="0"/>
              <a:t>8. declare </a:t>
            </a:r>
            <a:r>
              <a:rPr lang="en-US" dirty="0" err="1"/>
              <a:t>posSum</a:t>
            </a:r>
            <a:r>
              <a:rPr lang="en-US" dirty="0"/>
              <a:t> = 0; </a:t>
            </a:r>
            <a:r>
              <a:rPr lang="en-US" dirty="0" err="1"/>
              <a:t>negSum</a:t>
            </a:r>
            <a:r>
              <a:rPr lang="en-US" dirty="0"/>
              <a:t> = 0; </a:t>
            </a:r>
          </a:p>
          <a:p>
            <a:pPr marL="0" indent="0">
              <a:buNone/>
            </a:pPr>
            <a:r>
              <a:rPr lang="en-US" dirty="0"/>
              <a:t>9. for all value in values do </a:t>
            </a:r>
          </a:p>
          <a:p>
            <a:pPr marL="0" indent="0">
              <a:buNone/>
            </a:pPr>
            <a:r>
              <a:rPr lang="en-US" dirty="0"/>
              <a:t>10. [s, count] = parse(value) </a:t>
            </a:r>
          </a:p>
          <a:p>
            <a:pPr marL="0" indent="0">
              <a:buNone/>
            </a:pPr>
            <a:r>
              <a:rPr lang="en-US" dirty="0"/>
              <a:t>11. if (s == positive) then </a:t>
            </a:r>
          </a:p>
          <a:p>
            <a:pPr marL="0" indent="0">
              <a:buNone/>
            </a:pPr>
            <a:r>
              <a:rPr lang="en-US" dirty="0"/>
              <a:t>12. </a:t>
            </a:r>
            <a:r>
              <a:rPr lang="en-US" dirty="0" err="1"/>
              <a:t>posSum</a:t>
            </a:r>
            <a:r>
              <a:rPr lang="en-US" dirty="0"/>
              <a:t> = </a:t>
            </a:r>
            <a:r>
              <a:rPr lang="en-US" dirty="0" err="1"/>
              <a:t>posSum</a:t>
            </a:r>
            <a:r>
              <a:rPr lang="en-US" dirty="0"/>
              <a:t> + count; </a:t>
            </a:r>
          </a:p>
          <a:p>
            <a:pPr marL="0" indent="0">
              <a:buNone/>
            </a:pPr>
            <a:r>
              <a:rPr lang="en-US" dirty="0"/>
              <a:t>13. else 14: </a:t>
            </a:r>
            <a:r>
              <a:rPr lang="en-US" dirty="0" err="1"/>
              <a:t>negSum</a:t>
            </a:r>
            <a:r>
              <a:rPr lang="en-US" dirty="0"/>
              <a:t> = </a:t>
            </a:r>
            <a:r>
              <a:rPr lang="en-US" dirty="0" err="1"/>
              <a:t>negSum</a:t>
            </a:r>
            <a:r>
              <a:rPr lang="en-US" dirty="0"/>
              <a:t> +  count; </a:t>
            </a:r>
          </a:p>
          <a:p>
            <a:pPr marL="0" indent="0">
              <a:buNone/>
            </a:pPr>
            <a:r>
              <a:rPr lang="en-US" dirty="0"/>
              <a:t>15. end if 16: end for loop[</a:t>
            </a:r>
          </a:p>
          <a:p>
            <a:pPr marL="0" indent="0">
              <a:buNone/>
            </a:pPr>
            <a:r>
              <a:rPr lang="en-US" dirty="0"/>
              <a:t>17. call emit(key, </a:t>
            </a:r>
            <a:r>
              <a:rPr lang="en-US" dirty="0" err="1"/>
              <a:t>posSum</a:t>
            </a:r>
            <a:r>
              <a:rPr lang="en-US" dirty="0"/>
              <a:t>, </a:t>
            </a:r>
            <a:r>
              <a:rPr lang="en-US" dirty="0" err="1"/>
              <a:t>negSum</a:t>
            </a:r>
            <a:r>
              <a:rPr lang="en-US" dirty="0"/>
              <a:t>) </a:t>
            </a:r>
          </a:p>
          <a:p>
            <a:pPr marL="0" indent="0">
              <a:buNone/>
            </a:pPr>
            <a:r>
              <a:rPr lang="en-US" dirty="0"/>
              <a:t>18. end function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56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3F9EE-A9CA-45B9-86C4-FBD14D388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7038"/>
            <a:ext cx="10972800" cy="1100103"/>
          </a:xfrm>
        </p:spPr>
        <p:txBody>
          <a:bodyPr>
            <a:normAutofit/>
          </a:bodyPr>
          <a:lstStyle/>
          <a:p>
            <a:r>
              <a:rPr lang="en-US" dirty="0"/>
              <a:t>Algorithm: Combining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D89A-CA01-40AF-A355-E0D531C8A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27142"/>
            <a:ext cx="10972799" cy="47514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Input:</a:t>
            </a:r>
            <a:r>
              <a:rPr lang="en-US" sz="1600" dirty="0"/>
              <a:t> The test reviews and the model.</a:t>
            </a:r>
          </a:p>
          <a:p>
            <a:pPr marL="0" indent="0">
              <a:buNone/>
            </a:pPr>
            <a:r>
              <a:rPr lang="en-US" sz="1600" b="1" dirty="0"/>
              <a:t>Output:</a:t>
            </a:r>
            <a:r>
              <a:rPr lang="en-US" sz="1600" dirty="0"/>
              <a:t> Intermediate results from input of job classification. </a:t>
            </a:r>
          </a:p>
          <a:p>
            <a:pPr marL="0" indent="0">
              <a:buNone/>
            </a:pPr>
            <a:r>
              <a:rPr lang="en-US" sz="1600" dirty="0"/>
              <a:t>1. function MAPPER(key, value) </a:t>
            </a:r>
          </a:p>
          <a:p>
            <a:pPr marL="0" indent="0">
              <a:buNone/>
            </a:pPr>
            <a:r>
              <a:rPr lang="en-US" sz="1600" dirty="0"/>
              <a:t>2. if value in model then </a:t>
            </a:r>
          </a:p>
          <a:p>
            <a:pPr marL="0" indent="0">
              <a:buNone/>
            </a:pPr>
            <a:r>
              <a:rPr lang="en-US" sz="1600" dirty="0"/>
              <a:t>3. [word, possum, </a:t>
            </a:r>
            <a:r>
              <a:rPr lang="en-US" sz="1600" dirty="0" err="1"/>
              <a:t>negsum</a:t>
            </a:r>
            <a:r>
              <a:rPr lang="en-US" sz="1600" dirty="0"/>
              <a:t>] = parse(value) </a:t>
            </a:r>
          </a:p>
          <a:p>
            <a:pPr marL="0" indent="0">
              <a:buNone/>
            </a:pPr>
            <a:r>
              <a:rPr lang="en-US" sz="1600" dirty="0"/>
              <a:t>4. emit(word, possum, </a:t>
            </a:r>
            <a:r>
              <a:rPr lang="en-US" sz="1600" dirty="0" err="1"/>
              <a:t>negsum</a:t>
            </a:r>
            <a:r>
              <a:rPr lang="en-US" sz="1600" dirty="0"/>
              <a:t>) </a:t>
            </a:r>
          </a:p>
          <a:p>
            <a:pPr marL="0" indent="0">
              <a:buNone/>
            </a:pPr>
            <a:r>
              <a:rPr lang="en-US" sz="1600" dirty="0"/>
              <a:t>5. else </a:t>
            </a:r>
          </a:p>
          <a:p>
            <a:pPr marL="0" indent="0">
              <a:buNone/>
            </a:pPr>
            <a:r>
              <a:rPr lang="en-US" sz="1600" dirty="0"/>
              <a:t>6. [</a:t>
            </a:r>
            <a:r>
              <a:rPr lang="en-US" sz="1600" dirty="0" err="1"/>
              <a:t>docid</a:t>
            </a:r>
            <a:r>
              <a:rPr lang="en-US" sz="1600" dirty="0"/>
              <a:t>, sentiment] = parse(value) </a:t>
            </a:r>
          </a:p>
          <a:p>
            <a:pPr marL="0" indent="0">
              <a:buNone/>
            </a:pPr>
            <a:r>
              <a:rPr lang="en-US" sz="1600" dirty="0"/>
              <a:t>7. for all word in value do </a:t>
            </a:r>
          </a:p>
          <a:p>
            <a:pPr marL="0" indent="0">
              <a:buNone/>
            </a:pPr>
            <a:r>
              <a:rPr lang="en-US" sz="1600" dirty="0"/>
              <a:t>8. emit(word,1,docid,sentiment) </a:t>
            </a:r>
          </a:p>
          <a:p>
            <a:pPr marL="0" indent="0">
              <a:buNone/>
            </a:pPr>
            <a:r>
              <a:rPr lang="en-US" sz="1600" dirty="0"/>
              <a:t>9. end for loop</a:t>
            </a:r>
          </a:p>
          <a:p>
            <a:pPr marL="0" indent="0">
              <a:buNone/>
            </a:pPr>
            <a:r>
              <a:rPr lang="en-US" sz="1600" dirty="0"/>
              <a:t>10. end if 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95971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BDD20-0B3A-4435-BAA2-9577BE83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Combining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A43EC-2D5C-474C-A845-DE49D1F22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95" y="1488650"/>
            <a:ext cx="10972800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11. end function </a:t>
            </a:r>
          </a:p>
          <a:p>
            <a:pPr marL="0" indent="0">
              <a:buNone/>
            </a:pPr>
            <a:r>
              <a:rPr lang="en-US" dirty="0"/>
              <a:t>12. function REDUCER(key, values) </a:t>
            </a:r>
          </a:p>
          <a:p>
            <a:pPr marL="0" indent="0">
              <a:buNone/>
            </a:pPr>
            <a:r>
              <a:rPr lang="en-US" dirty="0"/>
              <a:t>13. for all value in values do </a:t>
            </a:r>
          </a:p>
          <a:p>
            <a:pPr marL="0" indent="0">
              <a:buNone/>
            </a:pPr>
            <a:r>
              <a:rPr lang="en-US" dirty="0"/>
              <a:t>14. if value in model then </a:t>
            </a:r>
          </a:p>
          <a:p>
            <a:pPr marL="0" indent="0">
              <a:buNone/>
            </a:pPr>
            <a:r>
              <a:rPr lang="en-US" dirty="0"/>
              <a:t>15. </a:t>
            </a:r>
            <a:r>
              <a:rPr lang="en-US" dirty="0" err="1"/>
              <a:t>outstr.append</a:t>
            </a:r>
            <a:r>
              <a:rPr lang="en-US" dirty="0"/>
              <a:t>(value) </a:t>
            </a:r>
          </a:p>
          <a:p>
            <a:pPr marL="0" indent="0">
              <a:buNone/>
            </a:pPr>
            <a:r>
              <a:rPr lang="en-US" dirty="0"/>
              <a:t>16. else </a:t>
            </a:r>
          </a:p>
          <a:p>
            <a:pPr marL="0" indent="0">
              <a:buNone/>
            </a:pPr>
            <a:r>
              <a:rPr lang="en-US" dirty="0"/>
              <a:t>17. [count, </a:t>
            </a:r>
            <a:r>
              <a:rPr lang="en-US" dirty="0" err="1"/>
              <a:t>docid</a:t>
            </a:r>
            <a:r>
              <a:rPr lang="en-US" dirty="0"/>
              <a:t>] = parse(value) </a:t>
            </a:r>
          </a:p>
          <a:p>
            <a:pPr marL="0" indent="0">
              <a:buNone/>
            </a:pPr>
            <a:r>
              <a:rPr lang="en-US" dirty="0"/>
              <a:t>18. docs[</a:t>
            </a:r>
            <a:r>
              <a:rPr lang="en-US" dirty="0" err="1"/>
              <a:t>docid</a:t>
            </a:r>
            <a:r>
              <a:rPr lang="en-US" dirty="0"/>
              <a:t>].add(count) </a:t>
            </a:r>
          </a:p>
          <a:p>
            <a:pPr marL="0" indent="0">
              <a:buNone/>
            </a:pPr>
            <a:r>
              <a:rPr lang="en-US" dirty="0"/>
              <a:t>19. end if </a:t>
            </a:r>
          </a:p>
          <a:p>
            <a:pPr marL="0" indent="0">
              <a:buNone/>
            </a:pPr>
            <a:r>
              <a:rPr lang="en-US" dirty="0"/>
              <a:t>20. end for loop</a:t>
            </a:r>
          </a:p>
          <a:p>
            <a:pPr marL="0" indent="0">
              <a:buNone/>
            </a:pPr>
            <a:r>
              <a:rPr lang="en-US" dirty="0"/>
              <a:t>21. for all </a:t>
            </a:r>
            <a:r>
              <a:rPr lang="en-US" dirty="0" err="1"/>
              <a:t>docid</a:t>
            </a:r>
            <a:r>
              <a:rPr lang="en-US" dirty="0"/>
              <a:t> ∈ docs do </a:t>
            </a:r>
          </a:p>
          <a:p>
            <a:pPr marL="0" indent="0">
              <a:buNone/>
            </a:pPr>
            <a:r>
              <a:rPr lang="en-US" dirty="0"/>
              <a:t>22. </a:t>
            </a:r>
            <a:r>
              <a:rPr lang="en-US" dirty="0" err="1"/>
              <a:t>outstr.append</a:t>
            </a:r>
            <a:r>
              <a:rPr lang="en-US" dirty="0"/>
              <a:t>(</a:t>
            </a:r>
            <a:r>
              <a:rPr lang="en-US" dirty="0" err="1"/>
              <a:t>count,docid</a:t>
            </a:r>
            <a:r>
              <a:rPr lang="en-US" dirty="0"/>
              <a:t>) </a:t>
            </a:r>
          </a:p>
          <a:p>
            <a:pPr marL="0" indent="0">
              <a:buNone/>
            </a:pPr>
            <a:r>
              <a:rPr lang="en-US" dirty="0"/>
              <a:t>23. end for loop</a:t>
            </a:r>
          </a:p>
          <a:p>
            <a:pPr marL="0" indent="0">
              <a:buNone/>
            </a:pPr>
            <a:r>
              <a:rPr lang="en-US" dirty="0"/>
              <a:t>24. emit(word, </a:t>
            </a:r>
            <a:r>
              <a:rPr lang="en-US" dirty="0" err="1"/>
              <a:t>outstr</a:t>
            </a:r>
            <a:r>
              <a:rPr lang="en-US" dirty="0"/>
              <a:t>) </a:t>
            </a:r>
          </a:p>
          <a:p>
            <a:pPr marL="0" indent="0">
              <a:buNone/>
            </a:pPr>
            <a:r>
              <a:rPr lang="en-US" dirty="0"/>
              <a:t>25. end function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45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DE35-3C0C-416B-88E3-6134DC151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Classify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8B832-B53F-477C-9612-36C4D4CDA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50401"/>
            <a:ext cx="109728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Input:</a:t>
            </a:r>
            <a:r>
              <a:rPr lang="en-US" dirty="0"/>
              <a:t> The intermediate results. </a:t>
            </a:r>
          </a:p>
          <a:p>
            <a:pPr marL="0" indent="0">
              <a:buNone/>
            </a:pPr>
            <a:r>
              <a:rPr lang="en-US" b="1" dirty="0"/>
              <a:t>Output:</a:t>
            </a:r>
            <a:r>
              <a:rPr lang="en-US" dirty="0"/>
              <a:t> Classification results and accuracy. </a:t>
            </a:r>
          </a:p>
          <a:p>
            <a:pPr marL="0" indent="0">
              <a:buNone/>
            </a:pPr>
            <a:r>
              <a:rPr lang="en-US" dirty="0"/>
              <a:t>1. function MAPPER(key, value) </a:t>
            </a:r>
          </a:p>
          <a:p>
            <a:pPr marL="0" indent="0">
              <a:buNone/>
            </a:pPr>
            <a:r>
              <a:rPr lang="en-US" dirty="0"/>
              <a:t>2. for all item in value do </a:t>
            </a:r>
          </a:p>
          <a:p>
            <a:pPr marL="0" indent="0">
              <a:buNone/>
            </a:pPr>
            <a:r>
              <a:rPr lang="en-US" dirty="0"/>
              <a:t>3. [</a:t>
            </a:r>
            <a:r>
              <a:rPr lang="en-US" dirty="0" err="1"/>
              <a:t>docid</a:t>
            </a:r>
            <a:r>
              <a:rPr lang="en-US" dirty="0"/>
              <a:t>, count, possum, </a:t>
            </a:r>
            <a:r>
              <a:rPr lang="en-US" dirty="0" err="1"/>
              <a:t>negsum</a:t>
            </a:r>
            <a:r>
              <a:rPr lang="en-US" dirty="0"/>
              <a:t>] = parse(value) </a:t>
            </a:r>
          </a:p>
          <a:p>
            <a:pPr marL="0" indent="0">
              <a:buNone/>
            </a:pPr>
            <a:r>
              <a:rPr lang="en-US" dirty="0"/>
              <a:t>4. emit(</a:t>
            </a:r>
            <a:r>
              <a:rPr lang="en-US" dirty="0" err="1"/>
              <a:t>docid</a:t>
            </a:r>
            <a:r>
              <a:rPr lang="en-US" dirty="0"/>
              <a:t>, count, possum, </a:t>
            </a:r>
            <a:r>
              <a:rPr lang="en-US" dirty="0" err="1"/>
              <a:t>negsum</a:t>
            </a:r>
            <a:r>
              <a:rPr lang="en-US" dirty="0"/>
              <a:t>) </a:t>
            </a:r>
          </a:p>
          <a:p>
            <a:pPr marL="0" indent="0">
              <a:buNone/>
            </a:pPr>
            <a:r>
              <a:rPr lang="en-US" dirty="0"/>
              <a:t>5. end for loop</a:t>
            </a:r>
          </a:p>
          <a:p>
            <a:pPr marL="0" indent="0">
              <a:buNone/>
            </a:pPr>
            <a:r>
              <a:rPr lang="en-US" dirty="0"/>
              <a:t>6. end function </a:t>
            </a:r>
          </a:p>
          <a:p>
            <a:pPr marL="0" indent="0">
              <a:buNone/>
            </a:pPr>
            <a:r>
              <a:rPr lang="en-US" dirty="0"/>
              <a:t>7. function REDUCER(key, values) </a:t>
            </a:r>
          </a:p>
          <a:p>
            <a:pPr marL="0" indent="0">
              <a:buNone/>
            </a:pPr>
            <a:r>
              <a:rPr lang="en-US" dirty="0"/>
              <a:t>8. [</a:t>
            </a:r>
            <a:r>
              <a:rPr lang="en-US" dirty="0" err="1"/>
              <a:t>docid</a:t>
            </a:r>
            <a:r>
              <a:rPr lang="en-US" dirty="0"/>
              <a:t>, </a:t>
            </a:r>
            <a:r>
              <a:rPr lang="en-US" dirty="0" err="1"/>
              <a:t>trueSentiment</a:t>
            </a:r>
            <a:r>
              <a:rPr lang="en-US" dirty="0"/>
              <a:t>]=parse(key) </a:t>
            </a:r>
          </a:p>
          <a:p>
            <a:pPr marL="0" indent="0">
              <a:buNone/>
            </a:pPr>
            <a:r>
              <a:rPr lang="en-US" dirty="0"/>
              <a:t>9. for all value in values do </a:t>
            </a:r>
          </a:p>
          <a:p>
            <a:pPr marL="0" indent="0">
              <a:buNone/>
            </a:pPr>
            <a:r>
              <a:rPr lang="en-US" dirty="0"/>
              <a:t>10. calculate positive probability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098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03605-E7BF-490B-A92A-5F0478AEA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7039"/>
            <a:ext cx="10972800" cy="845580"/>
          </a:xfrm>
        </p:spPr>
        <p:txBody>
          <a:bodyPr/>
          <a:lstStyle/>
          <a:p>
            <a:r>
              <a:rPr lang="en-US" dirty="0"/>
              <a:t>Algorithm: Classify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1C86F-9633-4651-93D3-2DFA00129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586" y="1318968"/>
            <a:ext cx="10972800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11. calculate negative probability </a:t>
            </a:r>
          </a:p>
          <a:p>
            <a:pPr marL="0" indent="0">
              <a:buNone/>
            </a:pPr>
            <a:r>
              <a:rPr lang="en-US" dirty="0"/>
              <a:t>12. end for </a:t>
            </a:r>
          </a:p>
          <a:p>
            <a:pPr marL="0" indent="0">
              <a:buNone/>
            </a:pPr>
            <a:r>
              <a:rPr lang="en-US" dirty="0"/>
              <a:t>13. predict = (pos prob &gt; neg prob) ? pos : neg </a:t>
            </a:r>
          </a:p>
          <a:p>
            <a:pPr marL="0" indent="0">
              <a:buNone/>
            </a:pPr>
            <a:r>
              <a:rPr lang="en-US" dirty="0"/>
              <a:t>14. if predict = </a:t>
            </a:r>
            <a:r>
              <a:rPr lang="en-US" dirty="0" err="1"/>
              <a:t>trueSentiment</a:t>
            </a:r>
            <a:r>
              <a:rPr lang="en-US" dirty="0"/>
              <a:t> then </a:t>
            </a:r>
          </a:p>
          <a:p>
            <a:pPr marL="0" indent="0">
              <a:buNone/>
            </a:pPr>
            <a:r>
              <a:rPr lang="en-US" dirty="0"/>
              <a:t>15. correct = true </a:t>
            </a:r>
          </a:p>
          <a:p>
            <a:pPr marL="0" indent="0">
              <a:buNone/>
            </a:pPr>
            <a:r>
              <a:rPr lang="en-US" dirty="0"/>
              <a:t>16. correct count + + </a:t>
            </a:r>
          </a:p>
          <a:p>
            <a:pPr marL="0" indent="0">
              <a:buNone/>
            </a:pPr>
            <a:r>
              <a:rPr lang="en-US" dirty="0"/>
              <a:t>17. else </a:t>
            </a:r>
          </a:p>
          <a:p>
            <a:pPr marL="0" indent="0">
              <a:buNone/>
            </a:pPr>
            <a:r>
              <a:rPr lang="en-US" dirty="0"/>
              <a:t>18. correct = false </a:t>
            </a:r>
          </a:p>
          <a:p>
            <a:pPr marL="0" indent="0">
              <a:buNone/>
            </a:pPr>
            <a:r>
              <a:rPr lang="en-US" dirty="0"/>
              <a:t>19. end if </a:t>
            </a:r>
          </a:p>
          <a:p>
            <a:pPr marL="0" indent="0">
              <a:buNone/>
            </a:pPr>
            <a:r>
              <a:rPr lang="en-US" dirty="0"/>
              <a:t>20. emit(</a:t>
            </a:r>
            <a:r>
              <a:rPr lang="en-US" dirty="0" err="1"/>
              <a:t>docid</a:t>
            </a:r>
            <a:r>
              <a:rPr lang="en-US" dirty="0"/>
              <a:t>, predict, correct) </a:t>
            </a:r>
          </a:p>
          <a:p>
            <a:pPr marL="0" indent="0">
              <a:buNone/>
            </a:pPr>
            <a:r>
              <a:rPr lang="en-US" dirty="0"/>
              <a:t>21. end function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197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922C35-97B3-45D3-B889-D88F49C46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518474"/>
            <a:ext cx="10972800" cy="2088513"/>
          </a:xfrm>
        </p:spPr>
        <p:txBody>
          <a:bodyPr>
            <a:norm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00EC59-69E9-4BB4-9121-0E2BACF2F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524577-5488-428C-AA3F-F527C07D7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999241"/>
            <a:ext cx="11134627" cy="568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836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00EA7-F13C-4A38-993E-FB3BAFDF5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641023"/>
            <a:ext cx="10972800" cy="5637542"/>
          </a:xfrm>
        </p:spPr>
        <p:txBody>
          <a:bodyPr>
            <a:normAutofit/>
          </a:bodyPr>
          <a:lstStyle/>
          <a:p>
            <a:pPr marL="342900" indent="-342900" algn="just">
              <a:buAutoNum type="alphaUcPeriod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Extraction of Real-Time Data</a:t>
            </a: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Extracting tweets using the twitter API.</a:t>
            </a:r>
          </a:p>
          <a:p>
            <a:pPr marL="0" indent="0" algn="just"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Stemming and Lemmatization 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into root word too reduce space used.</a:t>
            </a: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Sentiment Directory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Forming a sentiment dictionary that is used to score each tweet.</a:t>
            </a: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Map-reduce 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Processes every tweet and assigns the sentiment to each remaining words of tweet and then sums them up to find the final sentiment</a:t>
            </a:r>
          </a:p>
          <a:p>
            <a:pPr marL="0" indent="0" algn="just"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452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DA3F6-DF38-4179-9B1D-0801DF51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MapReduce Process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00EA7-F13C-4A38-993E-FB3BAFDF5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MapReduce consists of two major tasks which itself consists of two minor tasks each.</a:t>
            </a: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      Map Process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function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function</a:t>
            </a: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      Reduce Process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Combine/Shuffling function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function</a:t>
            </a:r>
          </a:p>
          <a:p>
            <a:pPr marL="0" indent="0" algn="just">
              <a:buNone/>
            </a:pP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687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50A20-389D-4637-BFFF-5C0D3383A6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9200" y="-339725"/>
            <a:ext cx="10972800" cy="1909763"/>
          </a:xfrm>
        </p:spPr>
        <p:txBody>
          <a:bodyPr>
            <a:norm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MapReduce Example</a:t>
            </a:r>
            <a:endParaRPr lang="en-IN" sz="3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93602A9-7806-498F-B56F-0862BD24EA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71863" y="2009775"/>
            <a:ext cx="524827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34DB4BF-6C77-4D64-8C83-1591D475F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09" y="1027522"/>
            <a:ext cx="10105535" cy="496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634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F7A0E-301F-433F-A66A-D8416CCD3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0837"/>
            <a:ext cx="12192000" cy="3723588"/>
          </a:xfrm>
        </p:spPr>
        <p:txBody>
          <a:bodyPr>
            <a:normAutofit/>
          </a:bodyPr>
          <a:lstStyle/>
          <a:p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DevOps Pipeline for Real Time Social/Web Mining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673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50A20-389D-4637-BFFF-5C0D3383A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Requirements:</a:t>
            </a:r>
            <a:endParaRPr lang="en-IN" sz="3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86A53-4103-4705-9EA7-C3B835DA5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fontAlgn="base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</a:t>
            </a:r>
          </a:p>
          <a:p>
            <a:pPr marL="0" indent="0" algn="just" fontAlgn="base"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 3.7 or above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JDK 11 or above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Hadoop Architecture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Supports Windows XP, Vista, 7, 8, 8.1 and 10</a:t>
            </a:r>
          </a:p>
          <a:p>
            <a:pPr marL="0" indent="0" algn="just" fontAlgn="base">
              <a:buNone/>
            </a:pP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Hardware:</a:t>
            </a:r>
          </a:p>
          <a:p>
            <a:pPr marL="0" indent="0" algn="just" fontAlgn="base"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GB RAM or above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I5 5</a:t>
            </a:r>
            <a:r>
              <a:rPr 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Generation or above processors</a:t>
            </a:r>
            <a:endParaRPr lang="en-US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895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50A20-389D-4637-BFFF-5C0D3383A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SDLC Model: SCRUM Model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86A53-4103-4705-9EA7-C3B835DA5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entire project is divided into individual modules, based on their functionalities.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will be developed in isolation by the entire team, based on the priority of implementation.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Version Control tool Git.</a:t>
            </a:r>
          </a:p>
          <a:p>
            <a:pPr marL="0" indent="0" algn="just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Parameters</a:t>
            </a:r>
          </a:p>
          <a:p>
            <a:pPr marL="0" indent="0" algn="just" fontAlgn="base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fontAlgn="base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Velocity is the speed by which our crawler mines data and stores it into our HDFS cluster.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fontAlgn="base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Throughput: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Throughput is how much data the project can analyze in unit time.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fontAlgn="base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Accuracy will help us understand how many tweets were successfully based on the sentiments of each tweet.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need to do all this in a realistic amount of space as the data we will be handling is huge.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879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50A20-389D-4637-BFFF-5C0D3383A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414779"/>
            <a:ext cx="10972800" cy="1984818"/>
          </a:xfrm>
        </p:spPr>
        <p:txBody>
          <a:bodyPr>
            <a:norm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Scrum Model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D8F1AF-92E2-4B2E-84E5-36DBDE3BB0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62" y="999242"/>
            <a:ext cx="10459038" cy="506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946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0573-A6F6-4C66-B403-E374D16DE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358219"/>
            <a:ext cx="10972800" cy="1574277"/>
          </a:xfrm>
        </p:spPr>
        <p:txBody>
          <a:bodyPr>
            <a:norm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of Work</a:t>
            </a:r>
            <a:endParaRPr lang="en-IN" sz="3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ECE7E09-4BCA-42F8-9454-1FCC010898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192" y="820132"/>
            <a:ext cx="9389097" cy="545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541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E8ED-2DDD-4924-B9DD-416D04576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Backlog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8CD1D-8301-4218-8C3B-932C85DF2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66102"/>
            <a:ext cx="10972800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1] Setting up Apache Maven for Java project - User Interface and MapReduce functions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2] Setting up GitHub repository workflow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3] Setting up GitHub Actions for automation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4] Creating a web crawler in Python using </a:t>
            </a:r>
            <a:r>
              <a:rPr lang="en-US" dirty="0" err="1"/>
              <a:t>Tweepy</a:t>
            </a:r>
            <a:r>
              <a:rPr lang="en-US" dirty="0"/>
              <a:t> library to fetch data based on some parameter.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5] Create a User Interface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6] Create a HDFS cluster for MapReduce functionality and program Hadoop MapReduce in Java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7] Setup Hadoop Core and create Job Tracker and Task Trackers for the project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8] Implement MapReduce in HDFS using Java to count the frequency of significant words in Data dictionary, in Twitter string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66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EA6B-3CF0-4E95-8D6A-3A48159B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Backlog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6A52F-1A1A-4E82-8D7F-38A7E25F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66102"/>
            <a:ext cx="109728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9] Configure Apache Maven with MapReduce codes and install Apache Hadoop Jar dependency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10] Automate the Big Data pipeline till MapReduce using GitHub Actions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11] WAP in Java to implement MapReduce from JSON file extracted from crawler to find the frequency of significant words - Textual Analysis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12] Data Classification - create a multi-class data dictionary for sentiment analysis - currently for words (in future, we might extend it for phrases and sentences for improved accuracy)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13] Data Visualization - Using the Python matplotlib library to implement visualization.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39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6DC2-2B62-4D09-B256-8EB4A56D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C376D-D21B-4A78-B46A-7CA9D11FE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66102"/>
            <a:ext cx="109728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Twitter Crawler in Python</a:t>
            </a:r>
          </a:p>
          <a:p>
            <a:r>
              <a:rPr lang="en-US" dirty="0"/>
              <a:t>Hadoop Clusters in declarative </a:t>
            </a:r>
            <a:r>
              <a:rPr lang="en-US" dirty="0" err="1"/>
              <a:t>yml</a:t>
            </a:r>
            <a:r>
              <a:rPr lang="en-US" dirty="0"/>
              <a:t> files</a:t>
            </a:r>
          </a:p>
          <a:p>
            <a:r>
              <a:rPr lang="en-US" dirty="0"/>
              <a:t>Apache Maven project dependencies in XML</a:t>
            </a:r>
          </a:p>
          <a:p>
            <a:r>
              <a:rPr lang="en-US" dirty="0"/>
              <a:t>MapReduce programs in Java</a:t>
            </a:r>
          </a:p>
          <a:p>
            <a:r>
              <a:rPr lang="en-US" dirty="0"/>
              <a:t>Sentimental Analysis algorithms in Python</a:t>
            </a:r>
          </a:p>
          <a:p>
            <a:r>
              <a:rPr lang="en-US" dirty="0"/>
              <a:t>Data Visualization program in python</a:t>
            </a:r>
          </a:p>
          <a:p>
            <a:r>
              <a:rPr lang="en-US" dirty="0"/>
              <a:t>Integration and configuration code in Shell Scripting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View our project at: </a:t>
            </a:r>
            <a:r>
              <a:rPr lang="en-US" dirty="0">
                <a:hlinkClick r:id="rId2"/>
              </a:rPr>
              <a:t>https://www.github.com/StormsinBrewing/Real_Time_Social_Media_Mining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6618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25B1B-5458-443D-8FF1-ACFCEBF20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Setup: Clean Goal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1F1EA1-A607-4CD1-A50C-1905A3422D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993" y="1715678"/>
            <a:ext cx="9078013" cy="378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772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1366A-FD68-4C8E-8EA6-C39F6F6FA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Setup: Compile goal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3B30234-FA99-45C3-A7A0-AEE7C93CDF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86290"/>
            <a:ext cx="8163611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3951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7E39-E9A0-44E0-B2DE-E96029DE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Setup: Install Goal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778495-99BC-4D26-85C1-DC0A45418C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26" y="1413235"/>
            <a:ext cx="871036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323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D60C-B61A-458F-B172-6B2A2FA1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273377"/>
            <a:ext cx="10972800" cy="1843416"/>
          </a:xfrm>
        </p:spPr>
        <p:txBody>
          <a:bodyPr>
            <a:norm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62A4F-0BBC-49DB-A220-A11B77DCF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918043"/>
            <a:ext cx="10972800" cy="4939958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vast amount of data created everyday.</a:t>
            </a:r>
          </a:p>
          <a:p>
            <a:pPr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data is unstructured and difficult to analyze</a:t>
            </a:r>
          </a:p>
          <a:p>
            <a:pPr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derive meaning from that crucial data.</a:t>
            </a:r>
          </a:p>
        </p:txBody>
      </p:sp>
    </p:spTree>
    <p:extLst>
      <p:ext uri="{BB962C8B-B14F-4D97-AF65-F5344CB8AC3E}">
        <p14:creationId xmlns:p14="http://schemas.microsoft.com/office/powerpoint/2010/main" val="87241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05A04-8A48-4465-96D9-E1BAEE50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Setup: Site Goal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2026D55-24EE-4148-855A-3C7CF7101E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435" y="1511121"/>
            <a:ext cx="8814062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432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C1FC7-2AE6-4963-8BFC-0924EB5D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 Setup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AF00B5E-EBD0-4D6E-8AE5-9249036E1E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09" y="1335701"/>
            <a:ext cx="9259488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569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66E3E-36DC-4259-AF2A-6E939FA90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Actions – Continuous Integration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3DFEDE7-E70F-4AB7-9EEA-94DB981A83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495" y="1570039"/>
            <a:ext cx="821074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931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C48FB-E8C1-41B7-9BA1-9259BD54A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Crawler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CB12F0A-B64A-4CAF-8EB5-E64F386E32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383" y="1375527"/>
            <a:ext cx="9433234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77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94385-DE70-42F7-94EF-A6F100139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Crawler CSV output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AC12248-09B3-4182-B940-DA14227127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863" y="1337821"/>
            <a:ext cx="959307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597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35E9C-B2CD-40B7-B23B-596B9403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GitHub Actions configuration with Hadoop MapReduce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543D8D3-4EEB-43C9-9965-5B85B9F6BC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52" y="1570039"/>
            <a:ext cx="8540684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066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E3B12-0BB1-4188-BA4B-1F316FC03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– Simple Graph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E15E844-E9F5-496B-A088-FA847D88BF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28041" y="2115344"/>
            <a:ext cx="5816338" cy="3800475"/>
          </a:xfrm>
        </p:spPr>
      </p:pic>
    </p:spTree>
    <p:extLst>
      <p:ext uri="{BB962C8B-B14F-4D97-AF65-F5344CB8AC3E}">
        <p14:creationId xmlns:p14="http://schemas.microsoft.com/office/powerpoint/2010/main" val="2217687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1CB7-C273-4652-9ADF-8FF761835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– Bar Graph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60A751A-70C7-461D-AAF6-3F3623A536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29" y="1896269"/>
            <a:ext cx="6023728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115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D9C75-077C-4112-9E2D-01876749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- Histogram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C9653C6-1E5A-4CFA-B366-C9C3A77340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282" y="2025543"/>
            <a:ext cx="606143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640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D6C5B-2981-4564-A8E8-2DE6FDCA7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– Pie Chart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5E8F10A-D587-4D2E-8F17-E5A00E4435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29" y="1570039"/>
            <a:ext cx="599608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2431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E809-5C19-49A3-A4C8-906DC93C6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348792"/>
            <a:ext cx="10972800" cy="1918831"/>
          </a:xfrm>
        </p:spPr>
        <p:txBody>
          <a:bodyPr>
            <a:norm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D0876-2814-4A05-B9B7-2889E64E4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72619"/>
            <a:ext cx="10972800" cy="5585380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web mining is the process of representing, analyzing and extracting patterns from raw social media data. </a:t>
            </a:r>
          </a:p>
          <a:p>
            <a:pPr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web mining means that the response is delivered within a particular timing constraint or system should meet the confirmed deadline</a:t>
            </a:r>
          </a:p>
          <a:p>
            <a:pPr marL="0" indent="0" algn="just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collects information from tweets of specified hashtags and geolocation-based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6017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D167F-C91F-46D7-96F0-0F9FB08E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– Stack Plot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007B5AE-7C05-4667-B081-32A7F95CFE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872" y="1614816"/>
            <a:ext cx="6561056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734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F5439-7D7E-4AF2-AFD8-E54106EA9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F992B-0E2A-454F-B341-C58E62F54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u="sng" dirty="0"/>
              <a:t>[1]</a:t>
            </a:r>
            <a:r>
              <a:rPr lang="en-US" dirty="0"/>
              <a:t> Lin, Jimmy, and Alek </a:t>
            </a:r>
            <a:r>
              <a:rPr lang="en-US" dirty="0" err="1"/>
              <a:t>Kolcz</a:t>
            </a:r>
            <a:r>
              <a:rPr lang="en-US" dirty="0"/>
              <a:t>. "Large-Scale Machine Learning at Twitter." In Proceedings of the 2012 ACM SIGMOD International Conference on Management of Data, pp. 793-804. ACM, 2012.</a:t>
            </a:r>
          </a:p>
          <a:p>
            <a:br>
              <a:rPr lang="en-US" dirty="0"/>
            </a:br>
            <a:r>
              <a:rPr lang="en-US" dirty="0"/>
              <a:t>[2] Liu, </a:t>
            </a:r>
            <a:r>
              <a:rPr lang="en-US" dirty="0" err="1"/>
              <a:t>Bingwei</a:t>
            </a:r>
            <a:r>
              <a:rPr lang="en-US" dirty="0"/>
              <a:t>, Erik </a:t>
            </a:r>
            <a:r>
              <a:rPr lang="en-US" dirty="0" err="1"/>
              <a:t>Blasch</a:t>
            </a:r>
            <a:r>
              <a:rPr lang="en-US" dirty="0"/>
              <a:t>, Yu Chen, Dan Shen, and </a:t>
            </a:r>
            <a:r>
              <a:rPr lang="en-US" dirty="0" err="1"/>
              <a:t>Genshe</a:t>
            </a:r>
            <a:r>
              <a:rPr lang="en-US" dirty="0"/>
              <a:t> Chen. "Scalable      Sentiment Classification for Big Data Analysis Using Naive Bayes Classifier" In Big Data, 2013 IEEE International Conference on, pp. 99-104. IEEE, 2013.</a:t>
            </a:r>
          </a:p>
          <a:p>
            <a:br>
              <a:rPr lang="en-US" dirty="0"/>
            </a:br>
            <a:r>
              <a:rPr lang="en-US" u="sng" dirty="0"/>
              <a:t>[3]  </a:t>
            </a:r>
            <a:r>
              <a:rPr lang="en-US" u="sng" dirty="0">
                <a:hlinkClick r:id="rId2"/>
              </a:rPr>
              <a:t>https://www.systemsvalley.com/our-obsession-with-scrum-methodology/</a:t>
            </a:r>
            <a:endParaRPr lang="en-US" dirty="0"/>
          </a:p>
          <a:p>
            <a:br>
              <a:rPr lang="en-US" dirty="0"/>
            </a:br>
            <a:r>
              <a:rPr lang="en-US" dirty="0"/>
              <a:t>[4] </a:t>
            </a:r>
            <a:r>
              <a:rPr lang="en-US" dirty="0" err="1"/>
              <a:t>ÁlvaroCuesta</a:t>
            </a:r>
            <a:r>
              <a:rPr lang="en-US" dirty="0"/>
              <a:t>, David F., and María D. R-Moreno, "A Framework for Massive Twitter Data Extraction and Analysis", In Malaysian Journal of Computer Science, pp 50-67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0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9648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AEE23-8215-4F89-8F5C-74A432DA1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103695"/>
            <a:ext cx="10972800" cy="1673734"/>
          </a:xfrm>
        </p:spPr>
        <p:txBody>
          <a:bodyPr>
            <a:normAutofit/>
          </a:bodyPr>
          <a:lstStyle/>
          <a:p>
            <a:r>
              <a:rPr lang="en-IN" sz="3200" dirty="0"/>
              <a:t>How did we process these large amount of tweets?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7501-A013-415F-ABA1-0D8E45066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14347"/>
            <a:ext cx="10972800" cy="5043653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enormous data processing that was needed in this project we used the Hadoop ecosystem 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 was performed on the tweets. Classifying them into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Strongly Agree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Agree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Disagree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Strongly Disagree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343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3F2275-3305-4D10-93F9-76674E9F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22548"/>
            <a:ext cx="10972800" cy="2215299"/>
          </a:xfrm>
        </p:spPr>
        <p:txBody>
          <a:bodyPr>
            <a:norm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br>
              <a:rPr lang="en-IN" b="1" u="sng" dirty="0"/>
            </a:b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20D862-646D-4183-8021-AD373AA13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781667"/>
            <a:ext cx="10972800" cy="449689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invaluable.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necessary that some insights are drawn from the vast amount of data created everyday.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analyze the information in the form opinions that are either positive or negative, or somewhere in between these two. 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will help better market our product and ensure it reaches the right audience.</a:t>
            </a:r>
          </a:p>
          <a:p>
            <a:pPr marL="0" indent="0" algn="just">
              <a:buNone/>
            </a:pP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442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3F2275-3305-4D10-93F9-76674E9F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22548"/>
            <a:ext cx="10972800" cy="2215299"/>
          </a:xfrm>
        </p:spPr>
        <p:txBody>
          <a:bodyPr>
            <a:norm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br>
              <a:rPr lang="en-IN" b="1" u="sng" dirty="0"/>
            </a:b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20D862-646D-4183-8021-AD373AA13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781667"/>
            <a:ext cx="10972800" cy="449689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invaluable.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necessary that some insights are drawn from the vast amount of data created everyday.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analyze the information in the form opinions that are either positive or negative, or somewhere in between these two. 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will help better market our product and ensure it reaches the right audience.</a:t>
            </a:r>
          </a:p>
          <a:p>
            <a:pPr marL="0" indent="0" algn="just">
              <a:buNone/>
            </a:pP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061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A881C-49F9-40D2-90FB-D5583F9DB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109" y="-207389"/>
            <a:ext cx="10972800" cy="2097940"/>
          </a:xfrm>
        </p:spPr>
        <p:txBody>
          <a:bodyPr>
            <a:norm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54451-2526-4DE8-B4D5-A43CD28D8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main problems with analysing social media content: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unstructured, the inherent design of social media makes it difficult to analyse. </a:t>
            </a:r>
          </a:p>
          <a:p>
            <a:pPr marL="0" indent="0" algn="just" fontAlgn="base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sheer amount of data.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16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AFB93-6C4E-4714-9B0F-751E71115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226242"/>
            <a:ext cx="10972800" cy="1796282"/>
          </a:xfrm>
        </p:spPr>
        <p:txBody>
          <a:bodyPr>
            <a:norm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D0DC0-E96A-4448-8C07-CF5156936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70041"/>
            <a:ext cx="10972800" cy="470852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create a fully automated application that extracts information in real time from the social media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sub objectives needed to be completed to accomplish the main objective are: </a:t>
            </a:r>
          </a:p>
          <a:p>
            <a:pPr algn="just" fontAlgn="base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web crawler using Twitter API and OAuth protocol.</a:t>
            </a:r>
          </a:p>
          <a:p>
            <a:pPr algn="just" fontAlgn="base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Populate dataset with unstructured data in real time using HDFS</a:t>
            </a:r>
          </a:p>
          <a:p>
            <a:pPr algn="just" fontAlgn="base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Hadoop clusters and use YARN to manage Big Data pipeline. </a:t>
            </a:r>
          </a:p>
          <a:p>
            <a:pPr algn="just" fontAlgn="base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Data Analytics by running machine learning algorithms on Pig, Impala etc.</a:t>
            </a:r>
          </a:p>
          <a:p>
            <a:pPr algn="just" fontAlgn="base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Visualize data using Kibana, Matplotlib etc.</a:t>
            </a:r>
          </a:p>
          <a:p>
            <a:pPr marL="0" indent="0" algn="just"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76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8437</TotalTime>
  <Words>1787</Words>
  <Application>Microsoft Office PowerPoint</Application>
  <PresentationFormat>Widescreen</PresentationFormat>
  <Paragraphs>222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Times New Roman</vt:lpstr>
      <vt:lpstr>Office Theme</vt:lpstr>
      <vt:lpstr>PowerPoint Presentation</vt:lpstr>
      <vt:lpstr>A DevOps Pipeline for Real Time Social/Web Mining  </vt:lpstr>
      <vt:lpstr>Abstract</vt:lpstr>
      <vt:lpstr>Introduction</vt:lpstr>
      <vt:lpstr>How did we process these large amount of tweets?</vt:lpstr>
      <vt:lpstr>Motivation </vt:lpstr>
      <vt:lpstr>Motivation </vt:lpstr>
      <vt:lpstr>Problem Statement</vt:lpstr>
      <vt:lpstr>Objective</vt:lpstr>
      <vt:lpstr>Literature Review</vt:lpstr>
      <vt:lpstr>Algorithm: Training Job</vt:lpstr>
      <vt:lpstr>Algorithm: Combining Job</vt:lpstr>
      <vt:lpstr>Algorithm: Combining Job</vt:lpstr>
      <vt:lpstr>Algorithm: Classify Job</vt:lpstr>
      <vt:lpstr>Algorithm: Classify Job</vt:lpstr>
      <vt:lpstr>Proposed Method</vt:lpstr>
      <vt:lpstr>PowerPoint Presentation</vt:lpstr>
      <vt:lpstr>MapReduce Process</vt:lpstr>
      <vt:lpstr>MapReduce Example</vt:lpstr>
      <vt:lpstr>System Requirements:</vt:lpstr>
      <vt:lpstr>SDLC Model: SCRUM Model</vt:lpstr>
      <vt:lpstr>Scrum Model</vt:lpstr>
      <vt:lpstr>Plan of Work</vt:lpstr>
      <vt:lpstr>Product Backlog</vt:lpstr>
      <vt:lpstr>Product Backlog</vt:lpstr>
      <vt:lpstr>Project in Production</vt:lpstr>
      <vt:lpstr>Maven Setup: Clean Goal</vt:lpstr>
      <vt:lpstr>Maven Setup: Compile goal</vt:lpstr>
      <vt:lpstr>Maven Setup: Install Goal</vt:lpstr>
      <vt:lpstr>Maven Setup: Site Goal</vt:lpstr>
      <vt:lpstr>GitHub Repository Setup</vt:lpstr>
      <vt:lpstr>GitHub Actions – Continuous Integration</vt:lpstr>
      <vt:lpstr>Twitter Crawler</vt:lpstr>
      <vt:lpstr>Twitter Crawler CSV output</vt:lpstr>
      <vt:lpstr>GitHub Actions configuration with Hadoop MapReduce</vt:lpstr>
      <vt:lpstr>Data Visualization – Simple Graph</vt:lpstr>
      <vt:lpstr>Data Visualization – Bar Graph</vt:lpstr>
      <vt:lpstr>Data Visualization - Histogram</vt:lpstr>
      <vt:lpstr>Data Visualization – Pie Chart</vt:lpstr>
      <vt:lpstr>Data Visualization – Stack Plot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Strengthen the embankments</dc:title>
  <dc:creator>Apple 2</dc:creator>
  <cp:lastModifiedBy>Nishkarsh Raj</cp:lastModifiedBy>
  <cp:revision>677</cp:revision>
  <cp:lastPrinted>2017-08-16T11:40:20Z</cp:lastPrinted>
  <dcterms:created xsi:type="dcterms:W3CDTF">2017-08-14T08:34:40Z</dcterms:created>
  <dcterms:modified xsi:type="dcterms:W3CDTF">2020-05-10T04:38:40Z</dcterms:modified>
</cp:coreProperties>
</file>